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2"/>
  </p:notesMasterIdLst>
  <p:sldIdLst>
    <p:sldId id="266" r:id="rId2"/>
    <p:sldId id="268" r:id="rId3"/>
    <p:sldId id="257" r:id="rId4"/>
    <p:sldId id="264" r:id="rId5"/>
    <p:sldId id="258" r:id="rId6"/>
    <p:sldId id="269" r:id="rId7"/>
    <p:sldId id="256" r:id="rId8"/>
    <p:sldId id="265" r:id="rId9"/>
    <p:sldId id="270" r:id="rId10"/>
    <p:sldId id="271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1AA53-E9DC-483E-9269-809B73CC2C96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27F47-49AB-468E-9DA5-4A697469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430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&amp;Gcy;&amp;dcy;&amp;zcy; &amp;pcy;&amp;ocy; &amp;gcy;&amp;lcy;&amp;ucy;&amp;shcy;&amp;iecy;&amp;ncy;&amp;kcy;&amp;ocy;&amp;vcy;&amp;acy; &amp;kcy;&amp;ocy;&amp;mcy;&amp;acy;&amp;rcy;&amp;ocy;&amp;vcy;&amp;a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793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7564" y="548680"/>
            <a:ext cx="784887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Краткая презентация  образовательной программы дошкольного образования</a:t>
            </a:r>
          </a:p>
          <a:p>
            <a:pPr algn="ctr"/>
            <a:r>
              <a:rPr lang="ru-RU" dirty="0"/>
              <a:t> </a:t>
            </a:r>
            <a:r>
              <a:rPr lang="ru-R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Муниципального бюджетного дошкольного образовательного учреждения №37 </a:t>
            </a:r>
          </a:p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«Детский сад комбинированного вида п. Сельцо»</a:t>
            </a:r>
          </a:p>
        </p:txBody>
      </p:sp>
    </p:spTree>
    <p:extLst>
      <p:ext uri="{BB962C8B-B14F-4D97-AF65-F5344CB8AC3E}">
        <p14:creationId xmlns:p14="http://schemas.microsoft.com/office/powerpoint/2010/main" val="3347785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&amp;Gcy;&amp;dcy;&amp;zcy; &amp;pcy;&amp;ocy; &amp;gcy;&amp;lcy;&amp;ucy;&amp;shcy;&amp;iecy;&amp;ncy;&amp;kcy;&amp;ocy;&amp;vcy;&amp;acy; &amp;kcy;&amp;ocy;&amp;mcy;&amp;acy;&amp;rcy;&amp;ocy;&amp;vcy;&amp;a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068"/>
            <a:ext cx="9144000" cy="6837932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3666E4-7AAB-3507-6448-DEA44C840D36}"/>
              </a:ext>
            </a:extLst>
          </p:cNvPr>
          <p:cNvSpPr txBox="1"/>
          <p:nvPr/>
        </p:nvSpPr>
        <p:spPr>
          <a:xfrm>
            <a:off x="107504" y="188640"/>
            <a:ext cx="8928992" cy="1166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Организационный раздел программы содержит описание материально-технического обеспечения Программы, включает режим дня, а также особенности организации предметно- пространственной развивающей среды, кадровые условия реализации Программы, материально-техническое обеспечение, финансовые условия.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049240-F3EE-F387-65DE-7E2C679441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633" y="1354728"/>
            <a:ext cx="4089185" cy="19350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258294-4040-F892-C378-E7DB96BA91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3562087"/>
            <a:ext cx="3963327" cy="187550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F85641B-A0A7-9C24-20BC-DDB3229272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633" y="3499913"/>
            <a:ext cx="3927831" cy="185870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1829A92-DB93-EFDD-305B-BF5E3AE2F0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" y="1395684"/>
            <a:ext cx="3963327" cy="187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06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&amp;Gcy;&amp;dcy;&amp;zcy; &amp;pcy;&amp;ocy; &amp;gcy;&amp;lcy;&amp;ucy;&amp;shcy;&amp;iecy;&amp;ncy;&amp;kcy;&amp;ocy;&amp;vcy;&amp;acy; &amp;kcy;&amp;ocy;&amp;mcy;&amp;acy;&amp;rcy;&amp;ocy;&amp;vcy;&amp;a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793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79512" y="48910"/>
            <a:ext cx="8784976" cy="5505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Для Вас, родители!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Образовательная программа дошкольного образования МБДОУ №37 п. Сельцо (далее Программа) определяет содержание и организацию образовательной деятельности на уровне дошкольного образования.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Программа разработана, в соответствии с Федеральным государственным образовательным стандартом дошкольного образования (ФГОС ДО) и</a:t>
            </a:r>
            <a:r>
              <a:rPr lang="ru-RU" sz="1600" dirty="0">
                <a:effectLst/>
                <a:latin typeface="Times New Roman" pitchFamily="18" charset="0"/>
                <a:cs typeface="Times New Roman" pitchFamily="18" charset="0"/>
              </a:rPr>
              <a:t> Федеральной образовательной программой дошкольного образования. (ФОП ДО).</a:t>
            </a:r>
          </a:p>
          <a:p>
            <a:pPr algn="just"/>
            <a:r>
              <a:rPr lang="ru-RU" sz="1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Программа обеспечивает развитие интеллектуально-познавательных, физических, духовно-нравственных, эстетических и личностных качеств воспитанников раннего и дошкольного возраста (от 2-х месяцев до 8 лет), их творческих способностей, на основе духовно-нравственных ценностей российского народа, исторических и национально -культурных традиций, а также формирование предпосылок учебной деятельности у старших дошкольников.</a:t>
            </a:r>
          </a:p>
          <a:p>
            <a:pPr algn="just"/>
            <a:r>
              <a:rPr lang="ru-RU" sz="1600" b="1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Образовательный процесс осуществляется на государственном (русском) языке Российской Федерации</a:t>
            </a:r>
          </a:p>
          <a:p>
            <a:pPr algn="just"/>
            <a:r>
              <a:rPr lang="ru-RU" sz="1600" dirty="0">
                <a:effectLst/>
                <a:latin typeface="Times New Roman" pitchFamily="18" charset="0"/>
                <a:cs typeface="Times New Roman" pitchFamily="18" charset="0"/>
              </a:rPr>
              <a:t>К традиционным российским духовно-нравственным ценностям относятся, прежде всего, жизнь, достоинство, права и свободы человека, патриотизм, гражданственность, служение Отечеству и ответственность за его судьбу, высокие нравственные идеалы, крепкая семья, созидательный труд, приоритет духовного над материальным, гуманизм, милосердие, справедливость, коллективизм, взаимопомощь и взаимоуважение, историческая память и преемственность поколений, единство народов России.</a:t>
            </a:r>
          </a:p>
          <a:p>
            <a:pPr algn="just">
              <a:lnSpc>
                <a:spcPct val="150000"/>
              </a:lnSpc>
            </a:pPr>
            <a:endParaRPr lang="ru-RU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147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&amp;Gcy;&amp;dcy;&amp;zcy; &amp;pcy;&amp;ocy; &amp;gcy;&amp;lcy;&amp;ucy;&amp;shcy;&amp;iecy;&amp;ncy;&amp;kcy;&amp;ocy;&amp;vcy;&amp;acy; &amp;kcy;&amp;ocy;&amp;mcy;&amp;acy;&amp;rcy;&amp;ocy;&amp;vcy;&amp;a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793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07504" y="0"/>
            <a:ext cx="8928992" cy="4931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целевом разделе ОП МБДОУ №37 п. Сельцо представлены: пояснительная записка, которая раскрывает цель, задачи, принципы и подходы к формированию программы;  планируемые результаты освоения ОП в МБДОУ №37 п. Сельцо в младенческом, раннем и дошкольном возрастах, а также на этапе завершения освоения ОП МБДОУ №37 п. Сельцо.</a:t>
            </a:r>
          </a:p>
          <a:p>
            <a:pPr algn="just"/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В процессе реализации программы решаются следующие задачи: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kern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разностороннее развитие ребёнка в период дошкольного детства с учётом возрастных и индивидуальных особенностей на основе духовно-нравственных ценностей российского народа, исторических и национально-культурных традиций.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kern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храна и укрепление физического и психического здоровья детей, в том числе их эмоционального благополучия;</a:t>
            </a:r>
            <a:endParaRPr lang="ru-RU" sz="14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4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беспечение развития физических, личностных, нравственных качеств и основ патриотизма, интеллектуальных и художественно-творческих способностей ребёнка, его инициативности, самостоятельности и ответственности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Обеспечение психолого-педагогической поддержки семьи и повышение компетентности родителей (законных представителей) в вопросах воспитания, обучения и развития, охраны и укрепления здоровья детей, обеспечения их безопасности;</a:t>
            </a:r>
            <a:endParaRPr lang="ru-RU" sz="1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Достижение детьми на этапе завершения ДО уровня развития, необходимого и достаточного для успешного освоения ими образовательных программ начального общего образования.</a:t>
            </a:r>
            <a:endParaRPr lang="ru-RU" sz="14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активности дошкольников в процессе приобщения к природе, истории и культуре Ленинградской области.</a:t>
            </a:r>
            <a:endParaRPr lang="ru-RU" sz="1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1176E7-068D-216D-EA70-6AC9FF847F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501" y="4296966"/>
            <a:ext cx="2736304" cy="20190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1F12A0-9AEF-20E2-00C3-54F740D879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263831"/>
            <a:ext cx="2736304" cy="205222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&amp;Gcy;&amp;dcy;&amp;zcy; &amp;pcy;&amp;ocy; &amp;gcy;&amp;lcy;&amp;ucy;&amp;shcy;&amp;iecy;&amp;ncy;&amp;kcy;&amp;ocy;&amp;vcy;&amp;acy; &amp;kcy;&amp;ocy;&amp;mcy;&amp;acy;&amp;rcy;&amp;ocy;&amp;vcy;&amp;a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793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7504" y="20068"/>
            <a:ext cx="9036496" cy="5217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СТРАТЕГИЯ МБДОУ №37 п. Сельцо заключается в создание открытого поликультурного образовательного пространства, с использованием современных вариативных форм дошкольного образования в условиях реализации ФГОС ДО и ФОП ДО.</a:t>
            </a:r>
          </a:p>
          <a:p>
            <a:pPr marR="71755" algn="just"/>
            <a:r>
              <a:rPr lang="ru-RU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Выполнение данной стратегии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обеспечивается за счёт: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71755" lvl="0" indent="-342900" algn="just">
              <a:buFont typeface="Wingdings" panose="05000000000000000000" pitchFamily="2" charset="2"/>
              <a:buChar char=""/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Развития ресурсного, материально-технического, кадрового, научно -методического обеспечения образовательного процесса.</a:t>
            </a:r>
          </a:p>
          <a:p>
            <a:pPr marL="342900" marR="71755" lvl="0" indent="-342900" algn="just">
              <a:buFont typeface="Wingdings" panose="05000000000000000000" pitchFamily="2" charset="2"/>
              <a:buChar char=""/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эмоционально комфортного климата в учреждении для всех участников образовательных отношений.</a:t>
            </a:r>
          </a:p>
          <a:p>
            <a:pPr marL="342900" marR="71755" lvl="0" indent="-342900" algn="just">
              <a:buFont typeface="Wingdings" panose="05000000000000000000" pitchFamily="2" charset="2"/>
              <a:buChar char=""/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Повышения внутренней и внешней конкурентоспособности педагогов учреждения на учрежденческом, муниципальном и региональном уровне.</a:t>
            </a:r>
          </a:p>
          <a:p>
            <a:pPr marL="342900" marR="71755" lvl="0" indent="-342900" algn="just">
              <a:buFont typeface="Wingdings" panose="05000000000000000000" pitchFamily="2" charset="2"/>
              <a:buChar char=""/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Создания условий для повышения квалификации педагогических кадров;</a:t>
            </a:r>
          </a:p>
          <a:p>
            <a:pPr marL="342900" marR="71755" lvl="0" indent="-342900" algn="just">
              <a:buFont typeface="Wingdings" panose="05000000000000000000" pitchFamily="2" charset="2"/>
              <a:buChar char=""/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Развития системы дополнительного образования (бесплатного) в разных формах и видах деятельности детей.</a:t>
            </a:r>
          </a:p>
          <a:p>
            <a:pPr marL="342900" marR="71755" lvl="0" indent="-342900" algn="just">
              <a:buFont typeface="Wingdings" panose="05000000000000000000" pitchFamily="2" charset="2"/>
              <a:buChar char=""/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Реализация компетентностного подхода в образовательном процессе детского сада.</a:t>
            </a:r>
          </a:p>
          <a:p>
            <a:pPr marL="342900" marR="71755" lvl="0" indent="-342900" algn="just">
              <a:buFont typeface="Wingdings" panose="05000000000000000000" pitchFamily="2" charset="2"/>
              <a:buChar char=""/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Формирования информационно -ресурсного фонда учреждения.</a:t>
            </a:r>
          </a:p>
          <a:p>
            <a:pPr marL="342900" marR="71755" lvl="0" indent="-342900" algn="just">
              <a:buFont typeface="Wingdings" panose="05000000000000000000" pitchFamily="2" charset="2"/>
              <a:buChar char=""/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Формирования единого образовательного пространства МБДОУ №37 п. Сельцо, реализацию механизма социального партнёрства детского сада с учреждениями социальной сферы.</a:t>
            </a:r>
          </a:p>
          <a:p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детском саду функционируют 7 групп: дети в возрасте с 1,6г до 3 лет – две группы; дети в возрасте от 3 лет до 7 лет –5 групп.</a:t>
            </a:r>
          </a:p>
          <a:p>
            <a:pPr algn="just">
              <a:lnSpc>
                <a:spcPct val="150000"/>
              </a:lnSpc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D3FDB5-0DD3-DF57-C1EC-0CAACF85E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836" y="3876925"/>
            <a:ext cx="2267744" cy="17008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E92E09-B8EE-437B-C4B8-3EB9CB66E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3876925"/>
            <a:ext cx="2267744" cy="17008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AC57C1-7B68-D341-89B5-03022EAAA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586" y="3875153"/>
            <a:ext cx="2267745" cy="170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11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&amp;Gcy;&amp;dcy;&amp;zcy; &amp;pcy;&amp;ocy; &amp;gcy;&amp;lcy;&amp;ucy;&amp;shcy;&amp;iecy;&amp;ncy;&amp;kcy;&amp;ocy;&amp;vcy;&amp;acy; &amp;kcy;&amp;ocy;&amp;mcy;&amp;acy;&amp;rcy;&amp;ocy;&amp;vcy;&amp;a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918" y="20068"/>
            <a:ext cx="9144000" cy="683793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97768" y="20068"/>
            <a:ext cx="87484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Содержательный раздел представляет общее содержание Программы, обеспечивающее полноценное гармоничное развитие личности воспитанников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Программа обеспечивает развитие личности, мотивации и способностей воспитанников в различных видах деятельности и охватывает следующие направления развития и образования воспитанников (образовательные области):</a:t>
            </a:r>
            <a:r>
              <a:rPr lang="ru-RU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r>
              <a:rPr lang="ru-RU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•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Социально –коммуникативное развитие,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направленное на усвоение норм и ценностей, принятых в обществе, включая моральные и нравственные ценности; развитие общения и взаимодействия ребенка со взрослыми и сверстниками, становление самостоятельности, целенаправленности и саморегуляции собственных действий</a:t>
            </a:r>
          </a:p>
          <a:p>
            <a:r>
              <a:rPr lang="ru-RU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• Познавательное развитие,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предполагает развитие интересов детей, любознательности и познавательной мотивации; формирование познавательных действий, становление сознания; развитие воображения и творческой активности; формирование первичных представлений о себе, других людях, объектах окружающего мира, о свойствах и отношениях объектов окружающего мира, о малой родине и Отечестве, представлений о социокультурных ценностях нашего народа, об отечественных традициях и праздниках, о планете Земля как общем доме людей, об особенностях ее природы, многообразии стран и народов мира.</a:t>
            </a:r>
          </a:p>
          <a:p>
            <a:r>
              <a:rPr lang="ru-RU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• Речевое развитие,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включает владение речью как средством общения и культуры, развитие звуковой и интонационной культуры речи, фонематического слуха; знакомство с различными жанрами детской литературы, формирование звуковой аналитико-синтетической активности как предпосылки обучения грамоте.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885DEA-FC47-25D8-8216-5967DBB2F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129" y="4962472"/>
            <a:ext cx="1981337" cy="14875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C854E9-BAB2-363A-60E9-D76129573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4960197"/>
            <a:ext cx="2267744" cy="15874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16F0BB-5972-397C-06C6-5F1906A0DF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043" y="4797152"/>
            <a:ext cx="1983403" cy="148755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&amp;Gcy;&amp;dcy;&amp;zcy; &amp;pcy;&amp;ocy; &amp;gcy;&amp;lcy;&amp;ucy;&amp;shcy;&amp;iecy;&amp;ncy;&amp;kcy;&amp;ocy;&amp;vcy;&amp;acy; &amp;kcy;&amp;ocy;&amp;mcy;&amp;acy;&amp;rcy;&amp;ocy;&amp;vcy;&amp;a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793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23528" y="188640"/>
            <a:ext cx="811864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Образовательный процесс в ДОУ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Художественно –эстетическое</a:t>
            </a:r>
            <a:r>
              <a:rPr lang="ru-RU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развитие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предполагает формирование </a:t>
            </a:r>
          </a:p>
          <a:p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способности ребенка видеть красоту окружающего мира, развитие художественных умений и навыков в разных видах деятельности : рисовании, лепке, аппликации, художественном конструировании, пении, игре на детских музыкальных </a:t>
            </a:r>
          </a:p>
          <a:p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инструментах, музыкально -ритмических движениях, словесном творчестве.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•   </a:t>
            </a:r>
            <a:r>
              <a:rPr lang="ru-RU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Физическое развитие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предусматривает приобретение ребенком двигательного опыта в различных видах деятельности детей, развитие психофизических качеств (быстрота, сила, ловкость, выносливость, гибкость), координационных способностей, крупных групп мышц и мелкой моторики, равновесия, глазомера, ориентировки в пространстве. В процессе обучения общеразвивающим упражнениям, музыкально-ритмическим движениям, подвижным играм, спортивным упражнениям и элементам спортивных игр происходит формирование нравственно -волевых качеств (воля, смелость, выдержка и другое);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 Важным является приобщение к здоровому образу жизни и активному отдыху, формирование представлений о здоровье, способах его сохранения и укрепления, правилах безопасного поведения в разных видах двигательной деятельности, воспитание бережного отношения к своему здоровью и здоровью окружающих.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755A3E-BE07-3040-9835-741B08A66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523" y="260648"/>
            <a:ext cx="1219306" cy="16338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FA2826-B1C0-7E93-7FB8-4DAFA4B19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825" y="4857941"/>
            <a:ext cx="2442351" cy="18317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C37912-1C1F-49B5-609A-0B19A790A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680" y="4858196"/>
            <a:ext cx="1380488" cy="184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55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&amp;Gcy;&amp;dcy;&amp;zcy; &amp;pcy;&amp;ocy; &amp;gcy;&amp;lcy;&amp;ucy;&amp;shcy;&amp;iecy;&amp;ncy;&amp;kcy;&amp;ocy;&amp;vcy;&amp;acy; &amp;kcy;&amp;ocy;&amp;mcy;&amp;acy;&amp;rcy;&amp;ocy;&amp;vcy;&amp;a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793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50659"/>
            <a:ext cx="9144000" cy="3610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Взаимодействие с семьями воспитанников.</a:t>
            </a:r>
          </a:p>
          <a:p>
            <a:pPr>
              <a:lnSpc>
                <a:spcPct val="107000"/>
              </a:lnSpc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Реализация программы предусматривает вовлечение родителей (законных представителей) в воспитательно-образовательный процесс и оказание помощи в реализации ответственного воспитания и обучения дошкольников. </a:t>
            </a:r>
          </a:p>
          <a:p>
            <a:pPr>
              <a:lnSpc>
                <a:spcPct val="107000"/>
              </a:lnSpc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основу совместной деятельности семьи и дошкольного учреждения заложены следующие принципы: - единый подход к процессу воспитания ребёнка; открытость дошкольного учреждения для родителей; взаимное доверие во взаимоотношениях педагогов и родителей; уважение и доброжелательность друг к другу; дифференцированный подход к каждой семье; равно ответственность родителей и педагогов.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Система взаимодействия с родителями включает: - ознакомление родителей с результатами работы ДОО на общих родительских собраниях, анализ участия родительской общественности в жизни ДОО; ознакомление родителей с содержанием работы ДОО, направленной на физическое, психическое и социальное развитие ребенка.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B07B91-06B9-94E1-8363-347651700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445" y="3695578"/>
            <a:ext cx="3264024" cy="17952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D0C9AC-55E4-18BE-96A3-0081545CC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3695578"/>
            <a:ext cx="2419796" cy="181484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&amp;Gcy;&amp;dcy;&amp;zcy; &amp;pcy;&amp;ocy; &amp;gcy;&amp;lcy;&amp;ucy;&amp;shcy;&amp;iecy;&amp;ncy;&amp;kcy;&amp;ocy;&amp;vcy;&amp;acy; &amp;kcy;&amp;ocy;&amp;mcy;&amp;acy;&amp;rcy;&amp;ocy;&amp;vcy;&amp;a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9" y="-6669"/>
            <a:ext cx="9144000" cy="683793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07504" y="116632"/>
            <a:ext cx="8928992" cy="5149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ДОУ по данной программе осуществляется коррекционно-развивающая работа (КРР), которая объединяет комплекс мер по психолого-педагогическому сопровождению обучающихся, включающий психолого-педагогическое обследование, проведение индивидуальных и групповых коррекционно-развивающих занятий, а также мониторинг динамики их развития.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Коррекционно-развивающая работа направлена на оказание родителям (законным представителям) обучающихся консультативной  психолого- педагогической помощи по вопросам развития и воспитания детей дошкольного возраста.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Педагоги оказывают содействие поиску и отбору одарённых обучающихся, их творческому развитию.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71755" algn="just"/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Реализация комплекса индивидуально ориентированных мер по ослаблению, снижению или устранению отклонений в развитии и проблем поведения позволяет успешно освоить образовательную программу. Для детей ОВЗ с тяжелыми нарушениями речи в учреждении организована коррекционно-развивающая работа, обеспечивающая успешную адаптацию детей в социуме.</a:t>
            </a:r>
          </a:p>
          <a:p>
            <a:pPr marR="71755" algn="just"/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Коррекционно-развивающая работа организуется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marL="342900" marR="71755" lvl="0" indent="-342900" algn="just">
              <a:buFont typeface="Wingdings" panose="05000000000000000000" pitchFamily="2" charset="2"/>
              <a:buChar char=""/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обоснованному запросу</a:t>
            </a:r>
            <a:r>
              <a:rPr lang="ru-RU" sz="1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педагогов и</a:t>
            </a:r>
            <a:r>
              <a:rPr lang="ru-RU" sz="1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родителей</a:t>
            </a:r>
            <a:r>
              <a:rPr lang="ru-RU" sz="1400" spc="30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(законных</a:t>
            </a:r>
            <a:r>
              <a:rPr lang="ru-RU" sz="1400" spc="30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представителей); </a:t>
            </a:r>
          </a:p>
          <a:p>
            <a:pPr marL="342900" marR="71755" lvl="0" indent="-342900" algn="just">
              <a:buFont typeface="Wingdings" panose="05000000000000000000" pitchFamily="2" charset="2"/>
              <a:buChar char=""/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ru-RU" sz="1400" spc="30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основании</a:t>
            </a:r>
            <a:r>
              <a:rPr lang="ru-RU" sz="1400" spc="30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результатов психологической</a:t>
            </a:r>
            <a:r>
              <a:rPr lang="ru-RU" sz="1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диагностики;</a:t>
            </a:r>
            <a:r>
              <a:rPr lang="ru-RU" sz="14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71755" lvl="0" indent="-342900" algn="just">
              <a:buFont typeface="Wingdings" panose="05000000000000000000" pitchFamily="2" charset="2"/>
              <a:buChar char=""/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en-US" sz="1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основании рекомендаций 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ППК.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Целостный, интегрированный подход к вопросу воспитания и обучения, объединяющий всех педагогов ДОУ, использование личностно -ориентированных технологий, позволяют детскому саду успешно решать задачи гармоничного развития личности ребёнка, добиваться стабильных результатов в укреплении здоровья, коррекции имеющихся отклонений, осуществлять полноценное физическое, личностное и интеллектуальное развитие обучающихся ДОУ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771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&amp;Gcy;&amp;dcy;&amp;zcy; &amp;pcy;&amp;ocy; &amp;gcy;&amp;lcy;&amp;ucy;&amp;shcy;&amp;iecy;&amp;ncy;&amp;kcy;&amp;ocy;&amp;vcy;&amp;acy; &amp;kcy;&amp;ocy;&amp;mcy;&amp;acy;&amp;rcy;&amp;ocy;&amp;vcy;&amp;a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9" y="-6669"/>
            <a:ext cx="9144000" cy="6837932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3666E4-7AAB-3507-6448-DEA44C840D36}"/>
              </a:ext>
            </a:extLst>
          </p:cNvPr>
          <p:cNvSpPr txBox="1"/>
          <p:nvPr/>
        </p:nvSpPr>
        <p:spPr>
          <a:xfrm>
            <a:off x="107504" y="188640"/>
            <a:ext cx="892899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Организуемые разнообразные культурные практики, реализуемые в ДОУ, ориентированы на проявление детьми самостоятельности и творчества в разных видах деятельности. В культурных практиках воспитателем создаётся атмосфера свободы выбора, творческого обмена и самовыражения, сотрудничества взрослого и детей.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содержательный раздел программы включена Федеральная программа воспитания, которая раскрывает задачи и направления воспитательной работы, предусматривает приобщение детей к традиционным ценностям российского общества – жизнь, достоинство, права и свободы человека, патриотизм, гражданственность, служение Отечеству и ответственность за его судьбу, высокие нравственные идеалы, крепкая семья, созидательный труд, приоритет духовного над материальным, гуманизм, милосердие, справедливость, коллективизм, взаимопомощь и взаимоуважение, историческая память и преемственность поколений, единство народов России. В программу воспитания включена часть формируемая участниками образовательных отношений, которая учитывает образовательные потребности, интересы и мотивы воспитанников, членов их семей и педагогов и ориентирована на: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специфику национальных, социокультурных, экономических, климатических условий Ленинградской области;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-выбор форм организации работы с детьми, которые в наибольшей степени соответствуют потребностям и интересам воспитанников МБДОУ№37п. Сельцо, а также возможностям её педагогического коллектива; запросам законных представителей воспитанников.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BDD4DC-0C5C-822A-496F-FDFD01B40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728070"/>
            <a:ext cx="2699792" cy="20248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FE2D9C-AA99-BB0F-D20C-646B7E7B3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5400" y="3728070"/>
            <a:ext cx="3129088" cy="17614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F8D52E-9650-4078-D226-FB37A12A4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6706" y="3718641"/>
            <a:ext cx="2610061" cy="197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467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1530</TotalTime>
  <Words>1525</Words>
  <Application>Microsoft Office PowerPoint</Application>
  <PresentationFormat>Экран (4:3)</PresentationFormat>
  <Paragraphs>61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ДОУ</dc:creator>
  <cp:lastModifiedBy>Сад Детский</cp:lastModifiedBy>
  <cp:revision>17</cp:revision>
  <dcterms:created xsi:type="dcterms:W3CDTF">2014-09-18T00:36:55Z</dcterms:created>
  <dcterms:modified xsi:type="dcterms:W3CDTF">2023-12-14T13:34:03Z</dcterms:modified>
</cp:coreProperties>
</file>